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7"/>
  </p:notesMasterIdLst>
  <p:sldIdLst>
    <p:sldId id="644" r:id="rId2"/>
    <p:sldId id="735" r:id="rId3"/>
    <p:sldId id="736" r:id="rId4"/>
    <p:sldId id="737" r:id="rId5"/>
    <p:sldId id="769" r:id="rId6"/>
    <p:sldId id="767" r:id="rId7"/>
    <p:sldId id="770" r:id="rId8"/>
    <p:sldId id="768" r:id="rId9"/>
    <p:sldId id="771" r:id="rId10"/>
    <p:sldId id="772" r:id="rId11"/>
    <p:sldId id="738" r:id="rId12"/>
    <p:sldId id="739" r:id="rId13"/>
    <p:sldId id="740" r:id="rId14"/>
    <p:sldId id="741" r:id="rId15"/>
    <p:sldId id="742" r:id="rId16"/>
    <p:sldId id="743" r:id="rId17"/>
    <p:sldId id="744" r:id="rId18"/>
    <p:sldId id="745" r:id="rId19"/>
    <p:sldId id="746" r:id="rId20"/>
    <p:sldId id="747" r:id="rId21"/>
    <p:sldId id="748" r:id="rId22"/>
    <p:sldId id="749" r:id="rId23"/>
    <p:sldId id="766" r:id="rId24"/>
    <p:sldId id="765" r:id="rId25"/>
    <p:sldId id="751" r:id="rId26"/>
    <p:sldId id="752" r:id="rId27"/>
    <p:sldId id="753" r:id="rId28"/>
    <p:sldId id="754" r:id="rId29"/>
    <p:sldId id="755" r:id="rId30"/>
    <p:sldId id="756" r:id="rId31"/>
    <p:sldId id="757" r:id="rId32"/>
    <p:sldId id="758" r:id="rId33"/>
    <p:sldId id="759" r:id="rId34"/>
    <p:sldId id="760" r:id="rId35"/>
    <p:sldId id="403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3300"/>
    <a:srgbClr val="0099FF"/>
    <a:srgbClr val="CCFF33"/>
    <a:srgbClr val="36E263"/>
    <a:srgbClr val="65E988"/>
    <a:srgbClr val="54E67A"/>
    <a:srgbClr val="20DA51"/>
    <a:srgbClr val="91DB8D"/>
    <a:srgbClr val="83D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84022" autoAdjust="0"/>
  </p:normalViewPr>
  <p:slideViewPr>
    <p:cSldViewPr>
      <p:cViewPr varScale="1">
        <p:scale>
          <a:sx n="53" d="100"/>
          <a:sy n="53" d="100"/>
        </p:scale>
        <p:origin x="86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1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8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MX" noProof="0"/>
              <a:t>Haga clic para modificar el estilo de texto del patrón</a:t>
            </a:r>
          </a:p>
          <a:p>
            <a:pPr lvl="1"/>
            <a:r>
              <a:rPr lang="es-MX" noProof="0"/>
              <a:t>Segundo nivel</a:t>
            </a:r>
          </a:p>
          <a:p>
            <a:pPr lvl="2"/>
            <a:r>
              <a:rPr lang="es-MX" noProof="0"/>
              <a:t>Tercer nivel</a:t>
            </a:r>
          </a:p>
          <a:p>
            <a:pPr lvl="3"/>
            <a:r>
              <a:rPr lang="es-MX" noProof="0"/>
              <a:t>Cuarto nivel</a:t>
            </a:r>
          </a:p>
          <a:p>
            <a:pPr lvl="4"/>
            <a:r>
              <a:rPr lang="es-MX" noProof="0"/>
              <a:t>Quinto nivel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C3B6C42-11E8-4755-85D1-F88A23620358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6282649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s-MX"/>
              <a:t>Haga clic para cambiar el estilo de título	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MX"/>
              <a:t>Haga clic para modificar el estilo de subtítulo del patrón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00F3F-8DDF-48ED-A3DD-AC227CBEB57E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DA6D7-A31D-4601-B3DF-9745AACF52AB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32867074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8049F-9FD7-42A1-8180-3BD868726526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C404C-2B0A-4E0E-B322-73BA0C842D76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885543896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EFC80-76DF-404C-89C5-8A4EE7026D62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3480D-39DD-4635-8666-9AE74EAD87AB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131067940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EC9E2-6338-4506-99DC-E4E22CA69EFD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1BB98-F31B-482F-968B-DCC3C4D41782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740666381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24528-3D08-4698-BFCF-4EB2CF812AFD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9F8BD-26D7-443E-9393-B74ED978CE7A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919114123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8C715-90DF-40D5-B265-73D0B3A73EBB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11B01-2989-4226-BBA6-3417DEBC391D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99057478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13672-DF43-4A58-A98A-A27463D7B29D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8EC63-1AD1-4897-A172-98B9935D1803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359738484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CAE4C-2E38-406D-A7FB-3E4D8D8BB675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C314B-B45F-47E9-B142-B0CA3BE7CF70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303268568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C0267-B8E3-4DDA-9941-5CDBCECEE3F7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BA254B-BB34-43B0-B638-FF112AC7D236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36590292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E43FB-D412-416C-9614-EC574BA56325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AEC4E-3A7C-4CBF-9352-8D292E5FE519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00730635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C4FF-AF40-4138-A5F8-2D1D08A79D88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F7DCB9-82D7-40C4-AED1-40D343AE6096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  <p:extLst>
      <p:ext uri="{BB962C8B-B14F-4D97-AF65-F5344CB8AC3E}">
        <p14:creationId xmlns:p14="http://schemas.microsoft.com/office/powerpoint/2010/main" val="282815125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MX"/>
              <a:t>Haga clic para cambiar el estilo de título	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MX"/>
              <a:t>Haga clic para modificar el estilo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126985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fld id="{68B4FBE4-020A-4D9B-98BE-B05DF1B7BB99}" type="datetime1">
              <a:rPr lang="es-MX"/>
              <a:pPr>
                <a:defRPr/>
              </a:pPr>
              <a:t>02/08/2024</a:t>
            </a:fld>
            <a:endParaRPr lang="es-MX"/>
          </a:p>
        </p:txBody>
      </p:sp>
      <p:sp>
        <p:nvSpPr>
          <p:cNvPr id="12698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r>
              <a:rPr lang="es-MX"/>
              <a:t>V. Ibañez y J. Paredes</a:t>
            </a:r>
          </a:p>
        </p:txBody>
      </p:sp>
      <p:sp>
        <p:nvSpPr>
          <p:cNvPr id="12698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89C7F26-FD5B-45C0-914F-320BBD03C9B5}" type="slidenum">
              <a:rPr lang="es-MX" altLang="es-PE"/>
              <a:pPr>
                <a:defRPr/>
              </a:pPr>
              <a:t>‹Nº›</a:t>
            </a:fld>
            <a:endParaRPr lang="es-MX" altLang="es-P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spd="slow"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6E14E-ADAB-30EC-DF19-AEEBF1B6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4" y="2924944"/>
            <a:ext cx="9123360" cy="3866285"/>
          </a:xfrm>
          <a:prstGeom prst="rect">
            <a:avLst/>
          </a:prstGeom>
        </p:spPr>
      </p:pic>
      <p:sp>
        <p:nvSpPr>
          <p:cNvPr id="4" name="20 Rectángulo">
            <a:extLst>
              <a:ext uri="{FF2B5EF4-FFF2-40B4-BE49-F238E27FC236}">
                <a16:creationId xmlns:a16="http://schemas.microsoft.com/office/drawing/2014/main" id="{A69BB54C-E489-D185-F821-1C5746DE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199" y="6143260"/>
            <a:ext cx="3857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  <a:lvl2pPr marL="742950" indent="-28575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2pPr>
            <a:lvl3pPr marL="11430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3pPr>
            <a:lvl4pPr marL="16002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4pPr>
            <a:lvl5pPr marL="2057400" indent="-228600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s-PE" altLang="es-PE" sz="2400" b="1" dirty="0">
                <a:solidFill>
                  <a:srgbClr val="FFFF00"/>
                </a:solidFill>
                <a:latin typeface="Eras Demi ITC" panose="020B0805030504020804" pitchFamily="34" charset="0"/>
              </a:rPr>
              <a:t>C.U.  agosto de  2024</a:t>
            </a:r>
            <a:endParaRPr lang="es-PE" altLang="es-PE" sz="2400" dirty="0">
              <a:solidFill>
                <a:srgbClr val="FFFF00"/>
              </a:solidFill>
              <a:latin typeface="Eras Demi ITC" panose="020B0805030504020804" pitchFamily="34" charset="0"/>
            </a:endParaRPr>
          </a:p>
        </p:txBody>
      </p:sp>
      <p:pic>
        <p:nvPicPr>
          <p:cNvPr id="5" name="Picture 49">
            <a:extLst>
              <a:ext uri="{FF2B5EF4-FFF2-40B4-BE49-F238E27FC236}">
                <a16:creationId xmlns:a16="http://schemas.microsoft.com/office/drawing/2014/main" id="{0A8E4240-01DB-F4BE-A8EB-650D614C4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4597400"/>
            <a:ext cx="18430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F7F4F44-B2E7-8A1F-8DCA-BC0A122E7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5157788"/>
            <a:ext cx="47736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953" tIns="48976" rIns="97953" bIns="48976" anchor="b"/>
          <a:lstStyle>
            <a:lvl1pPr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  <a:lvl2pPr marL="742950" indent="-28575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2pPr>
            <a:lvl3pPr marL="11430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3pPr>
            <a:lvl4pPr marL="16002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4pPr>
            <a:lvl5pPr marL="2057400" indent="-228600" defTabSz="979488"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5pPr>
            <a:lvl6pPr marL="25146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6pPr>
            <a:lvl7pPr marL="29718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7pPr>
            <a:lvl8pPr marL="34290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8pPr>
            <a:lvl9pPr marL="3886200" indent="-228600" defTabSz="9794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endParaRPr lang="en-US" altLang="es-PE" sz="2000" b="1">
              <a:solidFill>
                <a:schemeClr val="accent1"/>
              </a:solidFill>
              <a:latin typeface="Swis721 BlkCn BT" pitchFamily="34" charset="0"/>
            </a:endParaRP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66EAD348-572A-2BEE-C0F6-CDB2DB3C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" y="44624"/>
            <a:ext cx="1571625" cy="157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F9899406-97DA-425D-27ED-7CF0AA93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28" y="5252368"/>
            <a:ext cx="9271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A8A9D02-E8DE-A2A9-D015-6B0069267E9A}"/>
              </a:ext>
            </a:extLst>
          </p:cNvPr>
          <p:cNvSpPr/>
          <p:nvPr/>
        </p:nvSpPr>
        <p:spPr>
          <a:xfrm>
            <a:off x="22770" y="1724615"/>
            <a:ext cx="912336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Facultad de Ingeniería Estadística e Informática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A2FA187-440A-4FCD-E6CF-7DE83C0E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040" y="5410200"/>
            <a:ext cx="6364560" cy="523862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outerShdw dist="35921" dir="2700000" algn="ctr" rotWithShape="0">
              <a:srgbClr val="FFFF00"/>
            </a:outerShdw>
          </a:effec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s-ES_tradnl" altLang="es-ES" sz="2800" dirty="0">
                <a:solidFill>
                  <a:schemeClr val="tx2"/>
                </a:solidFill>
                <a:latin typeface="Arial Black" panose="020B0A04020102020204" pitchFamily="34" charset="0"/>
              </a:rPr>
              <a:t>Vladimiro </a:t>
            </a:r>
            <a:r>
              <a:rPr lang="es-ES_tradnl" altLang="es-ES" sz="2800" dirty="0" err="1">
                <a:solidFill>
                  <a:schemeClr val="tx2"/>
                </a:solidFill>
                <a:latin typeface="Arial Black" panose="020B0A04020102020204" pitchFamily="34" charset="0"/>
              </a:rPr>
              <a:t>Ibañez</a:t>
            </a:r>
            <a:r>
              <a:rPr lang="es-ES_tradnl" altLang="es-ES" sz="2800" dirty="0">
                <a:solidFill>
                  <a:schemeClr val="tx2"/>
                </a:solidFill>
                <a:latin typeface="Arial Black" panose="020B0A04020102020204" pitchFamily="34" charset="0"/>
              </a:rPr>
              <a:t> Quispe, Dr. </a:t>
            </a:r>
            <a:endParaRPr lang="es-ES" altLang="es-ES" sz="28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13C5867-942E-563B-4F10-028FE17EB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9" y="2969141"/>
            <a:ext cx="8856663" cy="1447192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81320" dir="2319588" algn="ctr" rotWithShape="0">
              <a:srgbClr val="3333FF"/>
            </a:outerShdw>
          </a:effectLst>
          <a:scene3d>
            <a:camera prst="obliqueBottomRight"/>
            <a:lightRig rig="glow" dir="t"/>
          </a:scene3d>
          <a:sp3d>
            <a:bevelT w="139700" prst="cross"/>
            <a:bevelB w="114300" prst="artDeco"/>
          </a:sp3d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s-E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METODOLOGÍA DE LA INVESTIGACIÓN</a:t>
            </a:r>
            <a:endParaRPr lang="es-E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D55511-0224-5EB3-CC9C-F1EA2A5479F5}"/>
              </a:ext>
            </a:extLst>
          </p:cNvPr>
          <p:cNvSpPr/>
          <p:nvPr/>
        </p:nvSpPr>
        <p:spPr>
          <a:xfrm>
            <a:off x="1400040" y="251895"/>
            <a:ext cx="6034006" cy="1231106"/>
          </a:xfrm>
          <a:prstGeom prst="rect">
            <a:avLst/>
          </a:prstGeom>
          <a:noFill/>
        </p:spPr>
        <p:txBody>
          <a:bodyPr wrap="square" lIns="36000" tIns="0" rIns="91440" bIns="0">
            <a:spAutoFit/>
          </a:bodyPr>
          <a:lstStyle/>
          <a:p>
            <a:pPr algn="ctr"/>
            <a:r>
              <a:rPr lang="es-PE" sz="40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9999FF"/>
                  </a:outerShdw>
                </a:effectLst>
              </a:rPr>
              <a:t>UNIVERSIDAD NACIONAL </a:t>
            </a:r>
          </a:p>
          <a:p>
            <a:pPr algn="ctr"/>
            <a:r>
              <a:rPr lang="es-PE" sz="4000" b="1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0000FF"/>
                </a:solidFill>
                <a:effectLst>
                  <a:outerShdw dist="45791" dir="2021404" algn="ctr" rotWithShape="0">
                    <a:srgbClr val="9999FF"/>
                  </a:outerShdw>
                </a:effectLst>
              </a:rPr>
              <a:t>DEL ALTIPLANO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E0697EA-AF84-2924-8670-2B0E2CA75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892" y="116632"/>
            <a:ext cx="1466604" cy="15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8966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839200" cy="6248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714838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88913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5534"/>
            <a:ext cx="8839200" cy="5753826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152400" y="1997968"/>
            <a:ext cx="1677649" cy="11430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1895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88913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990600"/>
            <a:ext cx="8686800" cy="5457002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76200" y="1295400"/>
            <a:ext cx="18288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7620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88913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38200"/>
            <a:ext cx="8856663" cy="57912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2743200" y="4191000"/>
            <a:ext cx="29718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97981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88913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900112"/>
            <a:ext cx="8856664" cy="57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6768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88913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8" y="914400"/>
            <a:ext cx="8853235" cy="58674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304800" y="1295400"/>
            <a:ext cx="2472096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65709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52400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6713"/>
            <a:ext cx="7239000" cy="6021288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1219200" y="1752600"/>
            <a:ext cx="64770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05401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88913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872128"/>
            <a:ext cx="8856663" cy="598587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152400" y="609600"/>
            <a:ext cx="2281081" cy="1219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7587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7950" y="188913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" y="914399"/>
            <a:ext cx="8856663" cy="5834431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990600" y="914399"/>
            <a:ext cx="12954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32019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34937" y="180876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9776"/>
            <a:ext cx="8884096" cy="59436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3269804" y="3855317"/>
            <a:ext cx="2472096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2759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7504" y="2348880"/>
            <a:ext cx="8929688" cy="1080120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endParaRPr lang="es-ES" sz="7200" b="1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endParaRPr lang="es-ES" sz="8000" dirty="0"/>
          </a:p>
          <a:p>
            <a:pPr eaLnBrk="1" hangingPunct="1">
              <a:defRPr/>
            </a:pPr>
            <a:endParaRPr lang="es-ES" sz="8000" dirty="0"/>
          </a:p>
          <a:p>
            <a:pPr algn="ctr" eaLnBrk="1" hangingPunct="1">
              <a:defRPr/>
            </a:pPr>
            <a:br>
              <a:rPr lang="es-ES_tradnl" altLang="es-ES" sz="6600" b="1" dirty="0"/>
            </a:br>
            <a:r>
              <a:rPr lang="es-ES_tradnl" altLang="es-ES" sz="6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ANTECEDENTES</a:t>
            </a:r>
            <a:endParaRPr lang="es-ES" sz="6600" b="1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5940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34937" y="180876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/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" y="894623"/>
            <a:ext cx="8856663" cy="5810977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 bwMode="auto">
          <a:xfrm>
            <a:off x="176212" y="3800111"/>
            <a:ext cx="4776787" cy="838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4914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34937" y="180876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" y="916260"/>
            <a:ext cx="89249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4028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34937" y="116632"/>
            <a:ext cx="8856663" cy="647799"/>
          </a:xfrm>
          <a:prstGeom prst="rect">
            <a:avLst/>
          </a:prstGeom>
          <a:solidFill>
            <a:srgbClr val="6600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s-ES_tradnl" sz="3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Revistas Científicas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8839200" cy="59340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483318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5575" y="188913"/>
            <a:ext cx="8929688" cy="576262"/>
          </a:xfrm>
          <a:prstGeom prst="rect">
            <a:avLst/>
          </a:prstGeom>
          <a:solidFill>
            <a:srgbClr val="0099FF"/>
          </a:solidFill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1" hangingPunct="1">
              <a:defRPr/>
            </a:pPr>
            <a:endParaRPr lang="es-ES" sz="3200" b="1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  <a:p>
            <a:pPr eaLnBrk="1" hangingPunct="1">
              <a:defRPr/>
            </a:pPr>
            <a:endParaRPr lang="es-ES" sz="3600" dirty="0"/>
          </a:p>
          <a:p>
            <a:pPr eaLnBrk="1" hangingPunct="1">
              <a:defRPr/>
            </a:pPr>
            <a:endParaRPr lang="es-ES" sz="3600" dirty="0"/>
          </a:p>
          <a:p>
            <a:pPr algn="ctr" eaLnBrk="1" hangingPunct="1">
              <a:defRPr/>
            </a:pPr>
            <a:br>
              <a:rPr lang="es-ES_tradnl" altLang="es-ES" sz="2800" b="1" dirty="0"/>
            </a:br>
            <a:r>
              <a:rPr lang="es-ES_tradnl" altLang="es-E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MARCO TEÓRICO</a:t>
            </a:r>
            <a:endParaRPr lang="es-ES" sz="2800" b="1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65175"/>
            <a:ext cx="8929688" cy="58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92728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2065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672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5859"/>
            <a:ext cx="9126071" cy="68221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602146"/>
            <a:ext cx="2499885" cy="16895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" y="4581128"/>
            <a:ext cx="1817767" cy="22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9110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456079"/>
            <a:ext cx="2088232" cy="2811442"/>
          </a:xfrm>
          <a:prstGeom prst="rect">
            <a:avLst/>
          </a:prstGeom>
          <a:ln w="28575">
            <a:solidFill>
              <a:srgbClr val="66FFFF"/>
            </a:solidFill>
          </a:ln>
        </p:spPr>
      </p:pic>
      <p:cxnSp>
        <p:nvCxnSpPr>
          <p:cNvPr id="5" name="Conector recto de flecha 4"/>
          <p:cNvCxnSpPr>
            <a:endCxn id="3" idx="3"/>
          </p:cNvCxnSpPr>
          <p:nvPr/>
        </p:nvCxnSpPr>
        <p:spPr>
          <a:xfrm flipH="1">
            <a:off x="2195736" y="4437112"/>
            <a:ext cx="1584176" cy="424688"/>
          </a:xfrm>
          <a:prstGeom prst="straightConnector1">
            <a:avLst/>
          </a:prstGeom>
          <a:ln w="5715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58471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" y="0"/>
            <a:ext cx="9139002" cy="6857999"/>
          </a:xfrm>
          <a:prstGeom prst="rect">
            <a:avLst/>
          </a:prstGeom>
        </p:spPr>
      </p:pic>
      <p:grpSp>
        <p:nvGrpSpPr>
          <p:cNvPr id="6" name="Google Shape;2778;p47"/>
          <p:cNvGrpSpPr/>
          <p:nvPr/>
        </p:nvGrpSpPr>
        <p:grpSpPr>
          <a:xfrm>
            <a:off x="1425387" y="3659563"/>
            <a:ext cx="2528047" cy="2149565"/>
            <a:chOff x="2011725" y="44285"/>
            <a:chExt cx="4684870" cy="4762340"/>
          </a:xfrm>
        </p:grpSpPr>
        <p:grpSp>
          <p:nvGrpSpPr>
            <p:cNvPr id="7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1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6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1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56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8" name="Imagen 2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" y="3262737"/>
            <a:ext cx="1274722" cy="848270"/>
          </a:xfrm>
          <a:prstGeom prst="rect">
            <a:avLst/>
          </a:prstGeom>
        </p:spPr>
      </p:pic>
      <p:pic>
        <p:nvPicPr>
          <p:cNvPr id="279" name="Imagen 2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812" y="1124744"/>
            <a:ext cx="972390" cy="972390"/>
          </a:xfrm>
          <a:prstGeom prst="rect">
            <a:avLst/>
          </a:prstGeom>
        </p:spPr>
      </p:pic>
      <p:pic>
        <p:nvPicPr>
          <p:cNvPr id="280" name="Picture 4" descr="Logo de IEEE: la historia y el significado del logotipo, la marca y el  símbolo. | png, vec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979" y="5081150"/>
            <a:ext cx="958175" cy="53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Imagen 2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998" y="6029477"/>
            <a:ext cx="782122" cy="374150"/>
          </a:xfrm>
          <a:prstGeom prst="rect">
            <a:avLst/>
          </a:prstGeom>
        </p:spPr>
      </p:pic>
      <p:pic>
        <p:nvPicPr>
          <p:cNvPr id="282" name="Imagen 2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5" y="2219959"/>
            <a:ext cx="1296824" cy="787905"/>
          </a:xfrm>
          <a:prstGeom prst="rect">
            <a:avLst/>
          </a:prstGeom>
        </p:spPr>
      </p:pic>
      <p:pic>
        <p:nvPicPr>
          <p:cNvPr id="283" name="Imagen 2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221" y="2841605"/>
            <a:ext cx="1323508" cy="455195"/>
          </a:xfrm>
          <a:prstGeom prst="rect">
            <a:avLst/>
          </a:prstGeom>
        </p:spPr>
      </p:pic>
      <p:pic>
        <p:nvPicPr>
          <p:cNvPr id="284" name="Imagen 2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9522" y="5926443"/>
            <a:ext cx="1201436" cy="636209"/>
          </a:xfrm>
          <a:prstGeom prst="rect">
            <a:avLst/>
          </a:prstGeom>
        </p:spPr>
      </p:pic>
      <p:pic>
        <p:nvPicPr>
          <p:cNvPr id="285" name="Imagen 2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142" y="5922085"/>
            <a:ext cx="1200527" cy="685423"/>
          </a:xfrm>
          <a:prstGeom prst="rect">
            <a:avLst/>
          </a:prstGeom>
        </p:spPr>
      </p:pic>
      <p:pic>
        <p:nvPicPr>
          <p:cNvPr id="286" name="Imagen 2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5776" y="5494169"/>
            <a:ext cx="1373638" cy="606242"/>
          </a:xfrm>
          <a:prstGeom prst="rect">
            <a:avLst/>
          </a:prstGeom>
        </p:spPr>
      </p:pic>
      <p:pic>
        <p:nvPicPr>
          <p:cNvPr id="287" name="Imagen 2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1811" y="6015728"/>
            <a:ext cx="1514686" cy="543001"/>
          </a:xfrm>
          <a:prstGeom prst="rect">
            <a:avLst/>
          </a:prstGeom>
        </p:spPr>
      </p:pic>
      <p:pic>
        <p:nvPicPr>
          <p:cNvPr id="288" name="Imagen 28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41" y="4444264"/>
            <a:ext cx="1220591" cy="5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099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668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132" y="2223028"/>
            <a:ext cx="3249111" cy="379826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4" y="2223028"/>
            <a:ext cx="2667000" cy="379826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88" y="2195152"/>
            <a:ext cx="2675720" cy="382613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Rectángulo 7"/>
          <p:cNvSpPr/>
          <p:nvPr/>
        </p:nvSpPr>
        <p:spPr>
          <a:xfrm>
            <a:off x="107951" y="6126797"/>
            <a:ext cx="2735858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s-PE" sz="2000" b="1" dirty="0">
                <a:solidFill>
                  <a:srgbClr val="6600FF"/>
                </a:solidFill>
              </a:rPr>
              <a:t>TEORÍAS DE CAOS</a:t>
            </a:r>
            <a:endParaRPr lang="es-PE" sz="2000" dirty="0">
              <a:solidFill>
                <a:srgbClr val="6600FF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321435" y="6122842"/>
            <a:ext cx="270142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s-PE" sz="1800" b="1" dirty="0">
                <a:solidFill>
                  <a:srgbClr val="6600FF"/>
                </a:solidFill>
              </a:rPr>
              <a:t>EINSTEIN Y SU TEORÍA DE LA RELATIVIDAD</a:t>
            </a:r>
            <a:endParaRPr lang="es-PE" sz="1800" dirty="0">
              <a:solidFill>
                <a:srgbClr val="6600FF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963132" y="6101563"/>
            <a:ext cx="3249111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s-PE" sz="2000" b="1" dirty="0">
                <a:solidFill>
                  <a:srgbClr val="6600FF"/>
                </a:solidFill>
              </a:rPr>
              <a:t>Un universo estático, sin cambio</a:t>
            </a:r>
            <a:endParaRPr lang="es-PE" sz="2000" dirty="0">
              <a:solidFill>
                <a:srgbClr val="6600FF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3" y="152399"/>
            <a:ext cx="8910431" cy="193724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34687553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272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0"/>
            <a:ext cx="9121588" cy="25908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484784"/>
            <a:ext cx="2160240" cy="1040680"/>
          </a:xfrm>
          <a:prstGeom prst="rect">
            <a:avLst/>
          </a:prstGeom>
          <a:ln w="38100">
            <a:solidFill>
              <a:srgbClr val="66FFFF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C26D6D-FB7A-5D53-73FB-5FFB1E19B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" y="2610122"/>
            <a:ext cx="9070601" cy="42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34595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" y="0"/>
            <a:ext cx="9144000" cy="26879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" y="3057298"/>
            <a:ext cx="9144000" cy="37743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058729"/>
            <a:ext cx="2232248" cy="15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76943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452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0719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MX" dirty="0"/>
              <a:t>V. </a:t>
            </a:r>
            <a:r>
              <a:rPr lang="es-MX" dirty="0" err="1"/>
              <a:t>Ibañez</a:t>
            </a:r>
            <a:endParaRPr lang="es-MX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>
              <a:defRPr/>
            </a:pPr>
            <a:fld id="{25D900A1-BD11-4D2E-82F5-E236086F4647}" type="slidenum">
              <a:rPr lang="es-MX" altLang="es-PE" smtClean="0">
                <a:latin typeface="Arial" panose="020B0604020202020204" pitchFamily="34" charset="0"/>
              </a:rPr>
              <a:pPr eaLnBrk="1" hangingPunct="1">
                <a:defRPr/>
              </a:pPr>
              <a:t>35</a:t>
            </a:fld>
            <a:endParaRPr lang="es-MX" altLang="es-PE">
              <a:latin typeface="Arial" panose="020B0604020202020204" pitchFamily="34" charset="0"/>
            </a:endParaRPr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304800" y="620688"/>
            <a:ext cx="5429250" cy="433388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FF00FF"/>
              </a:buClr>
              <a:buSzPct val="80000"/>
              <a:buFont typeface="Wingdings" panose="05000000000000000000" pitchFamily="2" charset="2"/>
              <a:buNone/>
            </a:pPr>
            <a:r>
              <a:rPr lang="es-ES_tradnl" altLang="es-ES" sz="2800" b="1" dirty="0">
                <a:latin typeface="Times New Roman" panose="02020603050405020304" pitchFamily="18" charset="0"/>
              </a:rPr>
              <a:t>BIBLIOGRAFÍA CONSULTADA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" y="1124744"/>
            <a:ext cx="8610600" cy="4968156"/>
          </a:xfrm>
          <a:prstGeom prst="rect">
            <a:avLst/>
          </a:prstGeom>
          <a:solidFill>
            <a:schemeClr val="tx1"/>
          </a:solidFill>
          <a:ln w="57150">
            <a:solidFill>
              <a:srgbClr val="FF6600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Bernal, C. (2016). Metodología de la Investigación: administración, economía, humanidades y ciencias sociales. Cuarta edición. Edit. Pearson.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Cortés Cortés, M., &amp; Iglesias León, M. (2004). "Generalidades sobre Metodología de la Investigación". Ciudad del Carmen, Campeche, México: Universidad Autónoma del Carmen.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MX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DE LA TORRE, C. (2015). “Seminario de Tesis I”. UNSAAC – Cusco – Perú.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MX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DE LA TORRE, C. (2015). “Instrumentos en la Investigación Científica”. UNSAAC – Cusco – Perú.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Jorge Leal </a:t>
            </a:r>
            <a:r>
              <a:rPr lang="es-PE" sz="1600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>Iga</a:t>
            </a: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 Docente del IEE Doctor en Filosofía con orientación en Trabajo Social y Políticas Comparadas de Bienestar Social por la U.A.N.L. Maestría en Administración de Empresas con especialidad en Mercadotecnia por la U.A.N.L. Arquitecto por la U.A.N.L. Catedrático de diversas Universidades públicas y privadas en el estado de Nuevo León.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MX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IBAÑEZ, V. y ZEA, W. (1997). “Muestreo”. Edición Primera. FINESI - UNA-Puno.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Kant, I. (2005). "Crítica de la razón pura". México: Taurus. 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Melchor Aguilar, J., &amp; Martínez Revilla, A. (2002). "Los Sistemas de Investigación en México". Cinta de </a:t>
            </a:r>
            <a:r>
              <a:rPr lang="es-PE" sz="1600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>Moebio</a:t>
            </a: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 No.14 , 180-189. 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Popper, K. (1980). "La lógica de la investigación científica". Madrid, España: Editorial </a:t>
            </a:r>
            <a:r>
              <a:rPr lang="es-PE" sz="1600" dirty="0" err="1">
                <a:solidFill>
                  <a:srgbClr val="6600FF"/>
                </a:solidFill>
                <a:latin typeface="Times New Roman" panose="02020603050405020304" pitchFamily="18" charset="0"/>
              </a:rPr>
              <a:t>Tecnos</a:t>
            </a: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 algn="just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s-PE" sz="1600" dirty="0">
                <a:solidFill>
                  <a:srgbClr val="6600FF"/>
                </a:solidFill>
                <a:latin typeface="Times New Roman" panose="02020603050405020304" pitchFamily="18" charset="0"/>
              </a:rPr>
              <a:t>Ramírez González, A. (2014). "Metodología de la investigación científica". Bogotá, Colombia: Pontificia Universidad Javeriana. 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"/>
            <a:ext cx="9144000" cy="68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7477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9635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376" y="35850"/>
            <a:ext cx="9112624" cy="1085491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 algn="ctr" eaLnBrk="1" hangingPunct="1">
              <a:lnSpc>
                <a:spcPct val="80000"/>
              </a:lnSpc>
              <a:spcBef>
                <a:spcPct val="0"/>
              </a:spcBef>
            </a:pPr>
            <a:r>
              <a:rPr lang="es-ES_tradnl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 nacimiento de un proyecto de investigación</a:t>
            </a:r>
            <a:endParaRPr lang="es-ES" sz="4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" y="990600"/>
            <a:ext cx="9112624" cy="5867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1258015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7622672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4142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200" y="76200"/>
            <a:ext cx="8991600" cy="585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MX" altLang="es-ES" b="1" dirty="0">
                <a:solidFill>
                  <a:srgbClr val="FF0000"/>
                </a:solidFill>
              </a:rPr>
              <a:t>PRUEBA DEL CONOCIMIENTO</a:t>
            </a:r>
            <a:endParaRPr lang="es-ES" altLang="es-ES" b="1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61617"/>
            <a:ext cx="8991600" cy="611013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9221267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Textura">
  <a:themeElements>
    <a:clrScheme name="Textura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ura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a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12579</TotalTime>
  <Words>384</Words>
  <Application>Microsoft Office PowerPoint</Application>
  <PresentationFormat>Presentación en pantalla (4:3)</PresentationFormat>
  <Paragraphs>44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5" baseType="lpstr">
      <vt:lpstr>Arial</vt:lpstr>
      <vt:lpstr>Arial Black</vt:lpstr>
      <vt:lpstr>Arial Narrow</vt:lpstr>
      <vt:lpstr>Calibri</vt:lpstr>
      <vt:lpstr>Eras Demi ITC</vt:lpstr>
      <vt:lpstr>Swis721 BlkCn BT</vt:lpstr>
      <vt:lpstr>Tahoma</vt:lpstr>
      <vt:lpstr>Times New Roman</vt:lpstr>
      <vt:lpstr>Wingdings</vt:lpstr>
      <vt:lpstr>Textura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DL1</dc:creator>
  <cp:lastModifiedBy>UNAP</cp:lastModifiedBy>
  <cp:revision>922</cp:revision>
  <cp:lastPrinted>1601-01-01T00:00:00Z</cp:lastPrinted>
  <dcterms:created xsi:type="dcterms:W3CDTF">1997-07-31T14:05:52Z</dcterms:created>
  <dcterms:modified xsi:type="dcterms:W3CDTF">2024-08-02T23:51:58Z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9</vt:i4>
  </property>
</Properties>
</file>